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0"/>
  </p:notesMasterIdLst>
  <p:sldIdLst>
    <p:sldId id="293" r:id="rId2"/>
    <p:sldId id="294" r:id="rId3"/>
    <p:sldId id="295" r:id="rId4"/>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0"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658"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 Id="rId6" Type="http://schemas.openxmlformats.org/officeDocument/2006/relationships/image" Target="../media/image24.emf"/><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2318" y="727364"/>
            <a:ext cx="6098144" cy="1815882"/>
          </a:xfrm>
          <a:prstGeom prst="rect">
            <a:avLst/>
          </a:prstGeom>
          <a:noFill/>
        </p:spPr>
        <p:txBody>
          <a:bodyPr wrap="none" rtlCol="0">
            <a:spAutoFit/>
          </a:bodyPr>
          <a:lstStyle/>
          <a:p>
            <a:pPr algn="ctr"/>
            <a:r>
              <a:rPr lang="en-US" sz="2800" b="1" dirty="0" smtClean="0">
                <a:solidFill>
                  <a:srgbClr val="FF0000"/>
                </a:solidFill>
              </a:rPr>
              <a:t>Chapter </a:t>
            </a:r>
            <a:r>
              <a:rPr lang="en-US" sz="2800" b="1" dirty="0">
                <a:solidFill>
                  <a:srgbClr val="FF0000"/>
                </a:solidFill>
              </a:rPr>
              <a:t>5</a:t>
            </a:r>
            <a:endParaRPr lang="en-US" sz="2800" b="1" dirty="0" smtClean="0">
              <a:solidFill>
                <a:srgbClr val="FF0000"/>
              </a:solidFill>
            </a:endParaRPr>
          </a:p>
          <a:p>
            <a:pPr algn="ctr"/>
            <a:r>
              <a:rPr lang="en-US" sz="2800" b="1" dirty="0">
                <a:solidFill>
                  <a:srgbClr val="FF0000"/>
                </a:solidFill>
              </a:rPr>
              <a:t>Ocean Thermal Energy Converters</a:t>
            </a:r>
          </a:p>
          <a:p>
            <a:pPr algn="ctr"/>
            <a:endParaRPr lang="en-GB" sz="2800" b="1" dirty="0">
              <a:solidFill>
                <a:srgbClr val="FF0000"/>
              </a:solidFill>
            </a:endParaRPr>
          </a:p>
          <a:p>
            <a:pPr algn="ctr"/>
            <a:endParaRPr lang="en-US" sz="2800" b="1" dirty="0">
              <a:solidFill>
                <a:srgbClr val="FF0000"/>
              </a:solidFill>
            </a:endParaRPr>
          </a:p>
        </p:txBody>
      </p:sp>
    </p:spTree>
    <p:extLst>
      <p:ext uri="{BB962C8B-B14F-4D97-AF65-F5344CB8AC3E}">
        <p14:creationId xmlns:p14="http://schemas.microsoft.com/office/powerpoint/2010/main" val="887278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12489" y="45442"/>
            <a:ext cx="5368075" cy="5098058"/>
          </a:xfrm>
          <a:prstGeom prst="rect">
            <a:avLst/>
          </a:prstGeom>
        </p:spPr>
      </p:pic>
    </p:spTree>
    <p:extLst>
      <p:ext uri="{BB962C8B-B14F-4D97-AF65-F5344CB8AC3E}">
        <p14:creationId xmlns:p14="http://schemas.microsoft.com/office/powerpoint/2010/main" val="2725260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3782" y="0"/>
            <a:ext cx="5678569" cy="5064983"/>
          </a:xfrm>
          <a:prstGeom prst="rect">
            <a:avLst/>
          </a:prstGeom>
        </p:spPr>
      </p:pic>
    </p:spTree>
    <p:extLst>
      <p:ext uri="{BB962C8B-B14F-4D97-AF65-F5344CB8AC3E}">
        <p14:creationId xmlns:p14="http://schemas.microsoft.com/office/powerpoint/2010/main" val="975402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1218" y="193964"/>
            <a:ext cx="8035637" cy="1600438"/>
          </a:xfrm>
          <a:prstGeom prst="rect">
            <a:avLst/>
          </a:prstGeom>
          <a:noFill/>
        </p:spPr>
        <p:txBody>
          <a:bodyPr wrap="square" rtlCol="0">
            <a:spAutoFit/>
          </a:bodyPr>
          <a:lstStyle/>
          <a:p>
            <a:pPr algn="r"/>
            <a:r>
              <a:rPr lang="ar-IQ" dirty="0"/>
              <a:t>يمكن اعتبار التوربين معزولًا حراريًا بمعنى أنه لا يتبادل الحرارة مع البيئة إلا من خلال الغاز المتدفق. ومع ذلك، فإنه قد يظهر خسائر داخلية تتسبب في أن تكون درجة حرارة العادم أكبر من تلك المحسوبة من المعادلة 21. الكفاءة الأيزنتروبيه للتوربين هي النسبة بين العمل الفعلي الذي ينتجه التوربين إلى العمل الذي كان سينتجه إذا كان المدخل والمخرج لهما نفس الإنتروبيا</a:t>
            </a:r>
            <a:r>
              <a:rPr lang="ar-IQ" dirty="0" smtClean="0"/>
              <a:t>.</a:t>
            </a:r>
            <a:endParaRPr lang="en-US" dirty="0" smtClean="0"/>
          </a:p>
          <a:p>
            <a:pPr algn="r"/>
            <a:endParaRPr lang="en-US" dirty="0"/>
          </a:p>
          <a:p>
            <a:pPr algn="r"/>
            <a:endParaRPr lang="en-US" dirty="0" smtClean="0"/>
          </a:p>
          <a:p>
            <a:pPr algn="r"/>
            <a:r>
              <a:rPr lang="ar-IQ" sz="2800" b="1" dirty="0">
                <a:effectLst>
                  <a:outerShdw blurRad="38100" dist="38100" dir="2700000" algn="tl">
                    <a:srgbClr val="000000">
                      <a:alpha val="43137"/>
                    </a:srgbClr>
                  </a:outerShdw>
                </a:effectLst>
              </a:rPr>
              <a:t>كفاءة تحويل الطاقة الحرارية للمحيطات</a:t>
            </a:r>
            <a:r>
              <a:rPr lang="en-US" sz="2800" b="1" dirty="0" smtClean="0">
                <a:effectLst>
                  <a:outerShdw blurRad="38100" dist="38100" dir="2700000" algn="tl">
                    <a:srgbClr val="000000">
                      <a:alpha val="43137"/>
                    </a:srgbClr>
                  </a:outerShdw>
                </a:effectLst>
              </a:rPr>
              <a:t> </a:t>
            </a:r>
            <a:endParaRPr lang="en-US" sz="2800" b="1" dirty="0">
              <a:effectLst>
                <a:outerShdw blurRad="38100" dist="38100" dir="2700000" algn="tl">
                  <a:srgbClr val="000000">
                    <a:alpha val="43137"/>
                  </a:srgbClr>
                </a:outerShdw>
              </a:effectLst>
            </a:endParaRPr>
          </a:p>
        </p:txBody>
      </p:sp>
      <p:sp>
        <p:nvSpPr>
          <p:cNvPr id="3" name="TextBox 2"/>
          <p:cNvSpPr txBox="1"/>
          <p:nvPr/>
        </p:nvSpPr>
        <p:spPr>
          <a:xfrm>
            <a:off x="630382" y="1939636"/>
            <a:ext cx="8312727" cy="1169551"/>
          </a:xfrm>
          <a:prstGeom prst="rect">
            <a:avLst/>
          </a:prstGeom>
          <a:noFill/>
        </p:spPr>
        <p:txBody>
          <a:bodyPr wrap="square" rtlCol="0">
            <a:spAutoFit/>
          </a:bodyPr>
          <a:lstStyle/>
          <a:p>
            <a:pPr algn="r"/>
            <a:r>
              <a:rPr lang="ar-IQ" dirty="0"/>
              <a:t>إن كفاءة كارنو لوحدة تحويل الطاقة الحرارية للمحيطات منخفضة بسبب صغر فرق درجة الحرارة الذي يحركها. يجب على وحدات تحويل الطاقة الحرارية للمحيطات استخلاص كمية كبيرة من الحرارة من المياه السطحية الدافئة وطرد معظمها إلى المياه القاعية الباردة. </a:t>
            </a:r>
            <a:r>
              <a:rPr lang="ar-IQ" dirty="0" smtClean="0"/>
              <a:t>حيث يكون التعامل مع </a:t>
            </a:r>
            <a:r>
              <a:rPr lang="ar-IQ" dirty="0"/>
              <a:t>كميات كبيرة من المياه. كيف تقارن هذه الأحجام بتلك التي تتعامل معها محطة توليد الطاقة الكهرومائية ذات السعة نفسها</a:t>
            </a:r>
            <a:r>
              <a:rPr lang="ar-IQ" dirty="0" smtClean="0"/>
              <a:t>؟</a:t>
            </a:r>
          </a:p>
          <a:p>
            <a:pPr algn="r"/>
            <a:r>
              <a:rPr lang="ar-IQ" dirty="0"/>
              <a:t>لنفترض أن فرق درجة الحرارة بين الماء الدافئ والماء البارد </a:t>
            </a:r>
            <a:r>
              <a:rPr lang="ar-IQ" dirty="0" smtClean="0"/>
              <a:t>هو</a:t>
            </a:r>
          </a:p>
          <a:p>
            <a:pPr algn="r"/>
            <a:endParaRPr lang="en-US" dirty="0"/>
          </a:p>
        </p:txBody>
      </p:sp>
      <p:pic>
        <p:nvPicPr>
          <p:cNvPr id="4" name="Picture 3"/>
          <p:cNvPicPr>
            <a:picLocks noChangeAspect="1"/>
          </p:cNvPicPr>
          <p:nvPr/>
        </p:nvPicPr>
        <p:blipFill>
          <a:blip r:embed="rId2"/>
          <a:stretch>
            <a:fillRect/>
          </a:stretch>
        </p:blipFill>
        <p:spPr>
          <a:xfrm>
            <a:off x="3897023" y="2949621"/>
            <a:ext cx="1571625" cy="304800"/>
          </a:xfrm>
          <a:prstGeom prst="rect">
            <a:avLst/>
          </a:prstGeom>
        </p:spPr>
      </p:pic>
      <p:sp>
        <p:nvSpPr>
          <p:cNvPr id="5" name="TextBox 4"/>
          <p:cNvSpPr txBox="1"/>
          <p:nvPr/>
        </p:nvSpPr>
        <p:spPr>
          <a:xfrm>
            <a:off x="450273" y="3484418"/>
            <a:ext cx="8423563" cy="523220"/>
          </a:xfrm>
          <a:prstGeom prst="rect">
            <a:avLst/>
          </a:prstGeom>
          <a:noFill/>
        </p:spPr>
        <p:txBody>
          <a:bodyPr wrap="square" rtlCol="0">
            <a:spAutoFit/>
          </a:bodyPr>
          <a:lstStyle/>
          <a:p>
            <a:pPr algn="r"/>
            <a:r>
              <a:rPr lang="ar-IQ" dirty="0"/>
              <a:t>أظهر البروفيسور أ. ل. لندن من جامعة ستانفورد أن الحد الأدنى لاستهلاك المياه يحدث عندما يكون فرق درجة الحرارة عبر التوربين (في نظام دورة مغلقة</a:t>
            </a:r>
            <a:r>
              <a:rPr lang="ar-IQ" dirty="0" smtClean="0"/>
              <a:t>) هو </a:t>
            </a:r>
            <a:endParaRPr lang="en-US" dirty="0"/>
          </a:p>
        </p:txBody>
      </p:sp>
      <p:pic>
        <p:nvPicPr>
          <p:cNvPr id="6" name="Picture 5"/>
          <p:cNvPicPr>
            <a:picLocks noChangeAspect="1"/>
          </p:cNvPicPr>
          <p:nvPr/>
        </p:nvPicPr>
        <p:blipFill>
          <a:blip r:embed="rId3"/>
          <a:stretch>
            <a:fillRect/>
          </a:stretch>
        </p:blipFill>
        <p:spPr>
          <a:xfrm>
            <a:off x="4604039" y="4007638"/>
            <a:ext cx="628650" cy="342900"/>
          </a:xfrm>
          <a:prstGeom prst="rect">
            <a:avLst/>
          </a:prstGeom>
        </p:spPr>
      </p:pic>
      <p:sp>
        <p:nvSpPr>
          <p:cNvPr id="7" name="TextBox 6"/>
          <p:cNvSpPr txBox="1"/>
          <p:nvPr/>
        </p:nvSpPr>
        <p:spPr>
          <a:xfrm>
            <a:off x="879764" y="4440382"/>
            <a:ext cx="7897091" cy="307777"/>
          </a:xfrm>
          <a:prstGeom prst="rect">
            <a:avLst/>
          </a:prstGeom>
          <a:noFill/>
        </p:spPr>
        <p:txBody>
          <a:bodyPr wrap="square" rtlCol="0">
            <a:spAutoFit/>
          </a:bodyPr>
          <a:lstStyle/>
          <a:p>
            <a:pPr algn="r"/>
            <a:r>
              <a:rPr lang="ar-IQ" dirty="0"/>
              <a:t>ويبقى </a:t>
            </a:r>
            <a:r>
              <a:rPr lang="ar-IQ" dirty="0" smtClean="0"/>
              <a:t>المتبقي من                          </a:t>
            </a:r>
            <a:r>
              <a:rPr lang="ar-IQ" dirty="0"/>
              <a:t>نتيجة لانخفاض درجة الحرارة عبر المبادلين الحراريين</a:t>
            </a:r>
            <a:endParaRPr lang="en-US" dirty="0"/>
          </a:p>
        </p:txBody>
      </p:sp>
      <p:pic>
        <p:nvPicPr>
          <p:cNvPr id="8" name="Picture 7"/>
          <p:cNvPicPr>
            <a:picLocks noChangeAspect="1"/>
          </p:cNvPicPr>
          <p:nvPr/>
        </p:nvPicPr>
        <p:blipFill>
          <a:blip r:embed="rId4"/>
          <a:stretch>
            <a:fillRect/>
          </a:stretch>
        </p:blipFill>
        <p:spPr>
          <a:xfrm>
            <a:off x="6848829" y="4440382"/>
            <a:ext cx="627942" cy="347502"/>
          </a:xfrm>
          <a:prstGeom prst="rect">
            <a:avLst/>
          </a:prstGeom>
        </p:spPr>
      </p:pic>
    </p:spTree>
    <p:extLst>
      <p:ext uri="{BB962C8B-B14F-4D97-AF65-F5344CB8AC3E}">
        <p14:creationId xmlns:p14="http://schemas.microsoft.com/office/powerpoint/2010/main" val="1119357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4909" y="332509"/>
            <a:ext cx="8333509" cy="307777"/>
          </a:xfrm>
          <a:prstGeom prst="rect">
            <a:avLst/>
          </a:prstGeom>
          <a:noFill/>
        </p:spPr>
        <p:txBody>
          <a:bodyPr wrap="square" rtlCol="0">
            <a:spAutoFit/>
          </a:bodyPr>
          <a:lstStyle/>
          <a:p>
            <a:pPr algn="r"/>
            <a:r>
              <a:rPr lang="ar-IQ" dirty="0"/>
              <a:t>إذا كان نصف هذا الانخفاض عبر مبادل الماء الدافئ، إذا كان معدل تدفق الماء الدافئ </a:t>
            </a:r>
            <a:r>
              <a:rPr lang="ar-IQ" dirty="0" smtClean="0"/>
              <a:t>هو           ، </a:t>
            </a:r>
            <a:r>
              <a:rPr lang="ar-IQ" dirty="0"/>
              <a:t>فإن الطاقة المستخرجة هي</a:t>
            </a:r>
            <a:endParaRPr lang="en-US" dirty="0"/>
          </a:p>
        </p:txBody>
      </p:sp>
      <p:pic>
        <p:nvPicPr>
          <p:cNvPr id="3" name="Picture 2"/>
          <p:cNvPicPr>
            <a:picLocks noChangeAspect="1"/>
          </p:cNvPicPr>
          <p:nvPr/>
        </p:nvPicPr>
        <p:blipFill>
          <a:blip r:embed="rId2"/>
          <a:stretch>
            <a:fillRect/>
          </a:stretch>
        </p:blipFill>
        <p:spPr>
          <a:xfrm>
            <a:off x="3495242" y="332509"/>
            <a:ext cx="200025" cy="342900"/>
          </a:xfrm>
          <a:prstGeom prst="rect">
            <a:avLst/>
          </a:prstGeom>
        </p:spPr>
      </p:pic>
      <p:pic>
        <p:nvPicPr>
          <p:cNvPr id="5" name="Picture 4"/>
          <p:cNvPicPr>
            <a:picLocks noChangeAspect="1"/>
          </p:cNvPicPr>
          <p:nvPr/>
        </p:nvPicPr>
        <p:blipFill>
          <a:blip r:embed="rId3"/>
          <a:stretch>
            <a:fillRect/>
          </a:stretch>
        </p:blipFill>
        <p:spPr>
          <a:xfrm>
            <a:off x="597044" y="237259"/>
            <a:ext cx="981075" cy="438150"/>
          </a:xfrm>
          <a:prstGeom prst="rect">
            <a:avLst/>
          </a:prstGeom>
        </p:spPr>
      </p:pic>
      <p:sp>
        <p:nvSpPr>
          <p:cNvPr id="6" name="TextBox 5"/>
          <p:cNvSpPr txBox="1"/>
          <p:nvPr/>
        </p:nvSpPr>
        <p:spPr>
          <a:xfrm>
            <a:off x="284018" y="872836"/>
            <a:ext cx="8596746" cy="523220"/>
          </a:xfrm>
          <a:prstGeom prst="rect">
            <a:avLst/>
          </a:prstGeom>
          <a:noFill/>
        </p:spPr>
        <p:txBody>
          <a:bodyPr wrap="square" rtlCol="0">
            <a:spAutoFit/>
          </a:bodyPr>
          <a:lstStyle/>
          <a:p>
            <a:pPr algn="r"/>
            <a:r>
              <a:rPr lang="ar-IQ" dirty="0" smtClean="0"/>
              <a:t>فتكون كفاءة </a:t>
            </a:r>
            <a:r>
              <a:rPr lang="ar-IQ" dirty="0"/>
              <a:t>كارنو هي                         بافتراض أن تدفق الماء البارد يساوي تدفق الماء </a:t>
            </a:r>
            <a:r>
              <a:rPr lang="ar-IQ" dirty="0" smtClean="0"/>
              <a:t>الدافئ، اذن فان </a:t>
            </a:r>
          </a:p>
          <a:p>
            <a:pPr algn="r"/>
            <a:r>
              <a:rPr lang="ar-IQ" dirty="0"/>
              <a:t>الطاقة المولدة (باستخدام توربينات مثالية) هي                              </a:t>
            </a:r>
            <a:endParaRPr lang="en-US" dirty="0"/>
          </a:p>
        </p:txBody>
      </p:sp>
      <p:pic>
        <p:nvPicPr>
          <p:cNvPr id="7" name="Picture 6"/>
          <p:cNvPicPr>
            <a:picLocks noChangeAspect="1"/>
          </p:cNvPicPr>
          <p:nvPr/>
        </p:nvPicPr>
        <p:blipFill>
          <a:blip r:embed="rId4"/>
          <a:stretch>
            <a:fillRect/>
          </a:stretch>
        </p:blipFill>
        <p:spPr>
          <a:xfrm>
            <a:off x="6570085" y="836224"/>
            <a:ext cx="866775" cy="381000"/>
          </a:xfrm>
          <a:prstGeom prst="rect">
            <a:avLst/>
          </a:prstGeom>
        </p:spPr>
      </p:pic>
      <p:pic>
        <p:nvPicPr>
          <p:cNvPr id="8" name="Picture 7"/>
          <p:cNvPicPr>
            <a:picLocks noChangeAspect="1"/>
          </p:cNvPicPr>
          <p:nvPr/>
        </p:nvPicPr>
        <p:blipFill>
          <a:blip r:embed="rId5"/>
          <a:stretch>
            <a:fillRect/>
          </a:stretch>
        </p:blipFill>
        <p:spPr>
          <a:xfrm>
            <a:off x="1318346" y="861200"/>
            <a:ext cx="1228725" cy="361950"/>
          </a:xfrm>
          <a:prstGeom prst="rect">
            <a:avLst/>
          </a:prstGeom>
        </p:spPr>
      </p:pic>
      <p:pic>
        <p:nvPicPr>
          <p:cNvPr id="9" name="Picture 8"/>
          <p:cNvPicPr>
            <a:picLocks noChangeAspect="1"/>
          </p:cNvPicPr>
          <p:nvPr/>
        </p:nvPicPr>
        <p:blipFill>
          <a:blip r:embed="rId6"/>
          <a:stretch>
            <a:fillRect/>
          </a:stretch>
        </p:blipFill>
        <p:spPr>
          <a:xfrm>
            <a:off x="1318346" y="1537029"/>
            <a:ext cx="6224251" cy="2651334"/>
          </a:xfrm>
          <a:prstGeom prst="rect">
            <a:avLst/>
          </a:prstGeom>
        </p:spPr>
      </p:pic>
    </p:spTree>
    <p:extLst>
      <p:ext uri="{BB962C8B-B14F-4D97-AF65-F5344CB8AC3E}">
        <p14:creationId xmlns:p14="http://schemas.microsoft.com/office/powerpoint/2010/main" val="2792118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4182" y="187036"/>
            <a:ext cx="8333509" cy="1969770"/>
          </a:xfrm>
          <a:prstGeom prst="rect">
            <a:avLst/>
          </a:prstGeom>
          <a:noFill/>
        </p:spPr>
        <p:txBody>
          <a:bodyPr wrap="square" rtlCol="0">
            <a:spAutoFit/>
          </a:bodyPr>
          <a:lstStyle/>
          <a:p>
            <a:pPr algn="r"/>
            <a:r>
              <a:rPr lang="ar-IQ" dirty="0"/>
              <a:t>تُنتج محطة تحويل الطاقة الحرارية للمحيطات التي تعمل بفرق درجة حرارة 20 كلفن نفس الطاقة التي تنتجها محطة كهرومائية بنفس معدل التدفق وارتفاع (متوسط) 34 مترًا. وبالتالي، فإن كميات المياه المطلوبة من قبل وحدة تحويل الطاقة الحرارية للمحيطات ليست باهظة</a:t>
            </a:r>
            <a:r>
              <a:rPr lang="ar-IQ" dirty="0" smtClean="0"/>
              <a:t>.</a:t>
            </a:r>
          </a:p>
          <a:p>
            <a:pPr algn="r"/>
            <a:endParaRPr lang="ar-IQ" dirty="0"/>
          </a:p>
          <a:p>
            <a:pPr algn="r"/>
            <a:r>
              <a:rPr lang="ar-IQ" sz="2000" b="1" dirty="0">
                <a:effectLst>
                  <a:outerShdw blurRad="38100" dist="38100" dir="2700000" algn="tl">
                    <a:srgbClr val="000000">
                      <a:alpha val="43137"/>
                    </a:srgbClr>
                  </a:outerShdw>
                </a:effectLst>
              </a:rPr>
              <a:t>مثال على تصميم نظام تحويل الطاقة الحرارية </a:t>
            </a:r>
            <a:r>
              <a:rPr lang="ar-IQ" sz="2000" b="1" dirty="0" smtClean="0">
                <a:effectLst>
                  <a:outerShdw blurRad="38100" dist="38100" dir="2700000" algn="tl">
                    <a:srgbClr val="000000">
                      <a:alpha val="43137"/>
                    </a:srgbClr>
                  </a:outerShdw>
                </a:effectLst>
              </a:rPr>
              <a:t>للمحيطات</a:t>
            </a:r>
          </a:p>
          <a:p>
            <a:pPr algn="r"/>
            <a:r>
              <a:rPr lang="ar-IQ" sz="2000" dirty="0"/>
              <a:t>لم تُصمم وحدات تحويل الطاقة الحرارية للمحيطات لتقليل استهلاك المياه إلى الحد الأدنى، بل لتقليل التكلفة إلى الحد الأدنى. يؤدي هذا إلى تغيير توزيع درجة الحرارة في النظام. يوضح الشكل 4.5 درجات الحرارة في مشروع لشركة لوكهيد.</a:t>
            </a:r>
            <a:endParaRPr lang="en-US" sz="2000" b="1"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stretch>
            <a:fillRect/>
          </a:stretch>
        </p:blipFill>
        <p:spPr>
          <a:xfrm>
            <a:off x="713173" y="2070697"/>
            <a:ext cx="5039456" cy="3010458"/>
          </a:xfrm>
          <a:prstGeom prst="rect">
            <a:avLst/>
          </a:prstGeom>
        </p:spPr>
      </p:pic>
      <p:sp>
        <p:nvSpPr>
          <p:cNvPr id="4" name="TextBox 3"/>
          <p:cNvSpPr txBox="1"/>
          <p:nvPr/>
        </p:nvSpPr>
        <p:spPr>
          <a:xfrm>
            <a:off x="6179128" y="2348345"/>
            <a:ext cx="2646218" cy="1815882"/>
          </a:xfrm>
          <a:prstGeom prst="rect">
            <a:avLst/>
          </a:prstGeom>
          <a:noFill/>
        </p:spPr>
        <p:txBody>
          <a:bodyPr wrap="square" rtlCol="0">
            <a:spAutoFit/>
          </a:bodyPr>
          <a:lstStyle/>
          <a:p>
            <a:pPr algn="r"/>
            <a:r>
              <a:rPr lang="ar-IQ" dirty="0"/>
              <a:t>وهو من النوع ذي الدورة المغلقة، ويستخدم الأمونيا كسائل تشغيل</a:t>
            </a:r>
            <a:r>
              <a:rPr lang="ar-IQ" dirty="0" smtClean="0"/>
              <a:t>.</a:t>
            </a:r>
          </a:p>
          <a:p>
            <a:pPr algn="r"/>
            <a:r>
              <a:rPr lang="ar-IQ" dirty="0"/>
              <a:t>يبلغ فرق درجة الحرارة الإجمالي 18.46 كلفن. يبلغ معدل تدفق المياه الدافئة 341.6 م3/ث</a:t>
            </a:r>
            <a:r>
              <a:rPr lang="ar-IQ" dirty="0" smtClean="0"/>
              <a:t>.</a:t>
            </a:r>
          </a:p>
          <a:p>
            <a:pPr algn="r"/>
            <a:r>
              <a:rPr lang="ar-IQ" dirty="0"/>
              <a:t>يدخل المبادل الحراري عند درجة حرارة 26.53 درجة مئوية ويخرج عند درجة حرارة 25.17 درجة مئوية،</a:t>
            </a:r>
            <a:endParaRPr lang="en-US" dirty="0"/>
          </a:p>
        </p:txBody>
      </p:sp>
    </p:spTree>
    <p:extLst>
      <p:ext uri="{BB962C8B-B14F-4D97-AF65-F5344CB8AC3E}">
        <p14:creationId xmlns:p14="http://schemas.microsoft.com/office/powerpoint/2010/main" val="1321722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7980" y="117764"/>
            <a:ext cx="8084127" cy="307777"/>
          </a:xfrm>
          <a:prstGeom prst="rect">
            <a:avLst/>
          </a:prstGeom>
          <a:noFill/>
        </p:spPr>
        <p:txBody>
          <a:bodyPr wrap="square" rtlCol="0">
            <a:spAutoFit/>
          </a:bodyPr>
          <a:lstStyle/>
          <a:p>
            <a:pPr algn="r"/>
            <a:r>
              <a:rPr lang="ar-IQ" dirty="0"/>
              <a:t>بعد تبريدها بمقدار 1.36 كلفن، تُزوّد ​​هذه المياه الدافئة وحدة تحويل الطاقة الحرارية للمحيطات بطاقة حرارية إجمالية قدرها</a:t>
            </a:r>
            <a:endParaRPr lang="en-US" dirty="0"/>
          </a:p>
        </p:txBody>
      </p:sp>
      <p:pic>
        <p:nvPicPr>
          <p:cNvPr id="3" name="Picture 2"/>
          <p:cNvPicPr>
            <a:picLocks noChangeAspect="1"/>
          </p:cNvPicPr>
          <p:nvPr/>
        </p:nvPicPr>
        <p:blipFill>
          <a:blip r:embed="rId2"/>
          <a:stretch>
            <a:fillRect/>
          </a:stretch>
        </p:blipFill>
        <p:spPr>
          <a:xfrm>
            <a:off x="1623626" y="425541"/>
            <a:ext cx="6063001" cy="3116934"/>
          </a:xfrm>
          <a:prstGeom prst="rect">
            <a:avLst/>
          </a:prstGeom>
        </p:spPr>
      </p:pic>
      <p:pic>
        <p:nvPicPr>
          <p:cNvPr id="4" name="Picture 3"/>
          <p:cNvPicPr>
            <a:picLocks noChangeAspect="1"/>
          </p:cNvPicPr>
          <p:nvPr/>
        </p:nvPicPr>
        <p:blipFill>
          <a:blip r:embed="rId3"/>
          <a:stretch>
            <a:fillRect/>
          </a:stretch>
        </p:blipFill>
        <p:spPr>
          <a:xfrm>
            <a:off x="2786442" y="3273199"/>
            <a:ext cx="5214558" cy="1757462"/>
          </a:xfrm>
          <a:prstGeom prst="rect">
            <a:avLst/>
          </a:prstGeom>
        </p:spPr>
      </p:pic>
    </p:spTree>
    <p:extLst>
      <p:ext uri="{BB962C8B-B14F-4D97-AF65-F5344CB8AC3E}">
        <p14:creationId xmlns:p14="http://schemas.microsoft.com/office/powerpoint/2010/main" val="1198294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0164" y="214745"/>
            <a:ext cx="8562109" cy="523220"/>
          </a:xfrm>
          <a:prstGeom prst="rect">
            <a:avLst/>
          </a:prstGeom>
          <a:noFill/>
        </p:spPr>
        <p:txBody>
          <a:bodyPr wrap="square" rtlCol="0">
            <a:spAutoFit/>
          </a:bodyPr>
          <a:lstStyle/>
          <a:p>
            <a:pPr algn="r"/>
            <a:r>
              <a:rPr lang="ar-IQ" dirty="0"/>
              <a:t>إن مضخّة المياه الباردة هي المستهلك الرئيسي للطاقة، ليس فقط لأنها تتعامل مع أكبر كمية من المياه، ولكن أيضاً لأنها يجب أن تتغلب على الاحتكاك الموجود على أنبوب المياه الباردة الطويل جداً. الطاقة الكهربائية المولدة هي</a:t>
            </a:r>
            <a:endParaRPr lang="en-US" dirty="0"/>
          </a:p>
        </p:txBody>
      </p:sp>
      <p:pic>
        <p:nvPicPr>
          <p:cNvPr id="3" name="Picture 2"/>
          <p:cNvPicPr>
            <a:picLocks noChangeAspect="1"/>
          </p:cNvPicPr>
          <p:nvPr/>
        </p:nvPicPr>
        <p:blipFill>
          <a:blip r:embed="rId2"/>
          <a:stretch>
            <a:fillRect/>
          </a:stretch>
        </p:blipFill>
        <p:spPr>
          <a:xfrm>
            <a:off x="1407088" y="737965"/>
            <a:ext cx="6108151" cy="2851800"/>
          </a:xfrm>
          <a:prstGeom prst="rect">
            <a:avLst/>
          </a:prstGeom>
        </p:spPr>
      </p:pic>
    </p:spTree>
    <p:extLst>
      <p:ext uri="{BB962C8B-B14F-4D97-AF65-F5344CB8AC3E}">
        <p14:creationId xmlns:p14="http://schemas.microsoft.com/office/powerpoint/2010/main" val="2033499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4855" y="166254"/>
            <a:ext cx="8693727" cy="1508105"/>
          </a:xfrm>
          <a:prstGeom prst="rect">
            <a:avLst/>
          </a:prstGeom>
          <a:noFill/>
        </p:spPr>
        <p:txBody>
          <a:bodyPr wrap="square" rtlCol="0">
            <a:spAutoFit/>
          </a:bodyPr>
          <a:lstStyle/>
          <a:p>
            <a:pPr algn="r"/>
            <a:r>
              <a:rPr lang="ar-IQ" sz="2800" b="1" dirty="0" smtClean="0">
                <a:effectLst>
                  <a:outerShdw blurRad="38100" dist="38100" dir="2700000" algn="tl">
                    <a:srgbClr val="000000">
                      <a:alpha val="43137"/>
                    </a:srgbClr>
                  </a:outerShdw>
                </a:effectLst>
              </a:rPr>
              <a:t>المبادلات الحرارية</a:t>
            </a:r>
          </a:p>
          <a:p>
            <a:pPr algn="r"/>
            <a:r>
              <a:rPr lang="ar-IQ" sz="1600" dirty="0"/>
              <a:t>الكفاءة الإجمالية لمحطة تحويل الطاقة الحرارية للمحيطات منخفضة. محطة لوكهيد المذكورة في المثال تحوّل 1877 ميغاواط حراري إلى 49.8 ميغاواط من الكهرباء القابلة للبيع، أي بكفاءة تبلغ 2.6%. ومع ذلك، فإن "الوقود" مجاني تمامًا، لذا </a:t>
            </a:r>
            <a:r>
              <a:rPr lang="ar-IQ" sz="1600" dirty="0" smtClean="0"/>
              <a:t>فإن</a:t>
            </a:r>
          </a:p>
          <a:p>
            <a:pPr algn="r"/>
            <a:r>
              <a:rPr lang="ar-IQ" sz="1600" dirty="0" smtClean="0"/>
              <a:t> </a:t>
            </a:r>
            <a:r>
              <a:rPr lang="ar-IQ" sz="1600" dirty="0"/>
              <a:t>الكفاءة الإجمالية ليست ذات أهمية حاسمة. الأهم هو تكلفة الاستثمار التي تعتمد بشكل كبير على تكلفة المبادلات الحرارية</a:t>
            </a:r>
            <a:r>
              <a:rPr lang="ar-IQ" sz="1600" dirty="0" smtClean="0"/>
              <a:t>.</a:t>
            </a:r>
          </a:p>
          <a:p>
            <a:pPr algn="r"/>
            <a:r>
              <a:rPr lang="ar-IQ" sz="1600" dirty="0"/>
              <a:t>الطاقة المنقولة عبر مبادل حراري هي</a:t>
            </a:r>
            <a:endParaRPr lang="en-US" sz="1600" b="1"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stretch>
            <a:fillRect/>
          </a:stretch>
        </p:blipFill>
        <p:spPr>
          <a:xfrm>
            <a:off x="1481495" y="1674359"/>
            <a:ext cx="6153301" cy="1105800"/>
          </a:xfrm>
          <a:prstGeom prst="rect">
            <a:avLst/>
          </a:prstGeom>
        </p:spPr>
      </p:pic>
      <p:pic>
        <p:nvPicPr>
          <p:cNvPr id="4" name="Picture 3"/>
          <p:cNvPicPr>
            <a:picLocks noChangeAspect="1"/>
          </p:cNvPicPr>
          <p:nvPr/>
        </p:nvPicPr>
        <p:blipFill>
          <a:blip r:embed="rId3"/>
          <a:stretch>
            <a:fillRect/>
          </a:stretch>
        </p:blipFill>
        <p:spPr>
          <a:xfrm>
            <a:off x="1429895" y="2696683"/>
            <a:ext cx="6204901" cy="2340934"/>
          </a:xfrm>
          <a:prstGeom prst="rect">
            <a:avLst/>
          </a:prstGeom>
        </p:spPr>
      </p:pic>
    </p:spTree>
    <p:extLst>
      <p:ext uri="{BB962C8B-B14F-4D97-AF65-F5344CB8AC3E}">
        <p14:creationId xmlns:p14="http://schemas.microsoft.com/office/powerpoint/2010/main" val="4265050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43831"/>
            <a:ext cx="8769927" cy="4154984"/>
          </a:xfrm>
          <a:prstGeom prst="rect">
            <a:avLst/>
          </a:prstGeom>
          <a:noFill/>
        </p:spPr>
        <p:txBody>
          <a:bodyPr wrap="square" rtlCol="0">
            <a:spAutoFit/>
          </a:bodyPr>
          <a:lstStyle/>
          <a:p>
            <a:pPr algn="r"/>
            <a:r>
              <a:rPr lang="ar-IQ" sz="2400" b="1" dirty="0">
                <a:effectLst>
                  <a:outerShdw blurRad="38100" dist="38100" dir="2700000" algn="tl">
                    <a:srgbClr val="000000">
                      <a:alpha val="43137"/>
                    </a:srgbClr>
                  </a:outerShdw>
                </a:effectLst>
              </a:rPr>
              <a:t>تحديد مواقع محطات تحويل الطاقة الحرارية </a:t>
            </a:r>
            <a:r>
              <a:rPr lang="ar-IQ" sz="2400" b="1" dirty="0" smtClean="0">
                <a:effectLst>
                  <a:outerShdw blurRad="38100" dist="38100" dir="2700000" algn="tl">
                    <a:srgbClr val="000000">
                      <a:alpha val="43137"/>
                    </a:srgbClr>
                  </a:outerShdw>
                </a:effectLst>
              </a:rPr>
              <a:t>للمحيطات</a:t>
            </a:r>
            <a:endParaRPr lang="en-US" sz="2400" b="1" dirty="0" smtClean="0">
              <a:effectLst>
                <a:outerShdw blurRad="38100" dist="38100" dir="2700000" algn="tl">
                  <a:srgbClr val="000000">
                    <a:alpha val="43137"/>
                  </a:srgbClr>
                </a:outerShdw>
              </a:effectLst>
            </a:endParaRPr>
          </a:p>
          <a:p>
            <a:pPr algn="r"/>
            <a:r>
              <a:rPr lang="ar-IQ" sz="1600" dirty="0"/>
              <a:t>لقد رأينا أن اقتصاديات محطات تحويل الطاقة الحرارية للمحيطات تعتمد بشكل حاسم </a:t>
            </a:r>
            <a:r>
              <a:rPr lang="ar-IQ" sz="1600" dirty="0" smtClean="0"/>
              <a:t>على       . </a:t>
            </a:r>
            <a:r>
              <a:rPr lang="ar-IQ" sz="1600" dirty="0"/>
              <a:t>وبالتالي، يجب إيجاد موقع </a:t>
            </a:r>
            <a:r>
              <a:rPr lang="ar-IQ" sz="1600" dirty="0" smtClean="0"/>
              <a:t>تتوفر</a:t>
            </a:r>
          </a:p>
          <a:p>
            <a:pPr algn="r"/>
            <a:r>
              <a:rPr lang="ar-IQ" sz="1600" dirty="0" smtClean="0"/>
              <a:t> </a:t>
            </a:r>
            <a:r>
              <a:rPr lang="ar-IQ" sz="1600" dirty="0"/>
              <a:t>فيه </a:t>
            </a:r>
            <a:r>
              <a:rPr lang="ar-IQ" sz="1600" dirty="0" smtClean="0"/>
              <a:t>           كبيرة </a:t>
            </a:r>
            <a:r>
              <a:rPr lang="ar-IQ" sz="1600" dirty="0"/>
              <a:t>(نسبياً). بشكل عام، لا توجد صعوبة في العثور على مياه سطحية دافئة في البحار الاستوائية؛ تكمن المشكلة في العثور على المياه الباردة لأن هذا يتطلب أعماقًا غير شائعة في المناطق القريبة من اليابسة. ولهذا السبب، قد تكون محطات تحويل الطاقة الحرارية للمحيطات الأرضية أقل شيوعًا من تلك الموجودة على المنصات العائمة. إن وجود </a:t>
            </a:r>
            <a:r>
              <a:rPr lang="ar-IQ" sz="1600" dirty="0" smtClean="0"/>
              <a:t>        عالية </a:t>
            </a:r>
            <a:r>
              <a:rPr lang="ar-IQ" sz="1600" dirty="0"/>
              <a:t>(حوالي 17 ألف أو أكثر) ليس الشرط الوحيد لتحديد الموقع. يجب أن يكون عمق طبقة المياه الباردة عند درجة حرارة 6 درجات مئوية أو أقل معتدلاً، وبالتأكيد أقل من 1000 متر؛ وإلا فإن تكلفة أنبوب المياه الباردة ستصبح باهظة</a:t>
            </a:r>
            <a:r>
              <a:rPr lang="ar-IQ" sz="1600" dirty="0" smtClean="0"/>
              <a:t>.</a:t>
            </a:r>
          </a:p>
          <a:p>
            <a:pPr algn="r"/>
            <a:r>
              <a:rPr lang="ar-IQ" sz="1600" dirty="0"/>
              <a:t>تشير مشاكل التثبيت إلى ضرورة وضع وحدات تحويل الطاقة الحرارية للمحيطات في المناطق التي يقل فيها العمق الكلي عن حوالي 1500 متر. يجب أن تكون التيارات السطحية معتدلة (أقل من 2 متر/ثانية). </a:t>
            </a:r>
            <a:endParaRPr lang="ar-IQ" sz="1600" dirty="0" smtClean="0"/>
          </a:p>
          <a:p>
            <a:pPr algn="r"/>
            <a:r>
              <a:rPr lang="ar-IQ" sz="1600" dirty="0" smtClean="0"/>
              <a:t>بالطبع</a:t>
            </a:r>
            <a:r>
              <a:rPr lang="ar-IQ" sz="1600" dirty="0"/>
              <a:t>، لا يمثل عمق المحيط الكلي أي أهمية إذا تم التفكير في وحدات تحويل الطاقة الحرارية للمحيطات ذات المواقع الديناميكية. ويمكن تحقيق ذلك من خلال الاستفادة من قوة الدفع الناتجة عن تصريف مياه البحر من المحطة. كما سبق شرحه، إذا لم تكن هناك تيارات، فقد يكون هذا الدفع ضرورياً لمنع اختلاط مياه العادم الباردة مع مياه السحب الدافئة</a:t>
            </a:r>
            <a:r>
              <a:rPr lang="ar-IQ" sz="1600" dirty="0" smtClean="0"/>
              <a:t>. </a:t>
            </a:r>
          </a:p>
          <a:p>
            <a:pPr algn="r"/>
            <a:r>
              <a:rPr lang="ar-IQ" sz="1600" dirty="0"/>
              <a:t>ومن الاعتبارات الأخرى المتعلقة بالموقع المسافة من الشاطئ إذا كان المرء يفكر في جلب الكهرباء المولدة عن طريق الكابلات الكهربائية. يمكن استخدام وحدات تحويل الطاقة الحرارية للمحيطات كمجمع صناعي مكتفٍ ذاتيًا يعمل كمصانع عائمة تنتج مواد كثيفة الاستهلاك للطاقة. على سبيل المثال، لا يتطلب تصنيع الأمونيا سوى الماء والهواء والكهرباء، وهي تقريبًا المنتج المثالي لتصنيع </a:t>
            </a:r>
            <a:r>
              <a:rPr lang="ar-IQ" sz="1600" dirty="0" smtClean="0"/>
              <a:t> .</a:t>
            </a:r>
            <a:r>
              <a:rPr lang="en-US" sz="1600" dirty="0" smtClean="0"/>
              <a:t>OTEC</a:t>
            </a:r>
            <a:endParaRPr lang="en-US" sz="1600" b="1"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stretch>
            <a:fillRect/>
          </a:stretch>
        </p:blipFill>
        <p:spPr>
          <a:xfrm>
            <a:off x="2515466" y="677575"/>
            <a:ext cx="400050" cy="314325"/>
          </a:xfrm>
          <a:prstGeom prst="rect">
            <a:avLst/>
          </a:prstGeom>
        </p:spPr>
      </p:pic>
      <p:pic>
        <p:nvPicPr>
          <p:cNvPr id="4" name="Picture 3"/>
          <p:cNvPicPr>
            <a:picLocks noChangeAspect="1"/>
          </p:cNvPicPr>
          <p:nvPr/>
        </p:nvPicPr>
        <p:blipFill>
          <a:blip r:embed="rId2"/>
          <a:stretch>
            <a:fillRect/>
          </a:stretch>
        </p:blipFill>
        <p:spPr>
          <a:xfrm>
            <a:off x="7835611" y="969386"/>
            <a:ext cx="400050" cy="314325"/>
          </a:xfrm>
          <a:prstGeom prst="rect">
            <a:avLst/>
          </a:prstGeom>
        </p:spPr>
      </p:pic>
      <p:pic>
        <p:nvPicPr>
          <p:cNvPr id="5" name="Picture 4"/>
          <p:cNvPicPr>
            <a:picLocks noChangeAspect="1"/>
          </p:cNvPicPr>
          <p:nvPr/>
        </p:nvPicPr>
        <p:blipFill>
          <a:blip r:embed="rId3"/>
          <a:stretch>
            <a:fillRect/>
          </a:stretch>
        </p:blipFill>
        <p:spPr>
          <a:xfrm>
            <a:off x="1931289" y="1449836"/>
            <a:ext cx="396274" cy="317019"/>
          </a:xfrm>
          <a:prstGeom prst="rect">
            <a:avLst/>
          </a:prstGeom>
        </p:spPr>
      </p:pic>
      <p:sp>
        <p:nvSpPr>
          <p:cNvPr id="6" name="TextBox 5"/>
          <p:cNvSpPr txBox="1"/>
          <p:nvPr/>
        </p:nvSpPr>
        <p:spPr>
          <a:xfrm>
            <a:off x="297873" y="4405745"/>
            <a:ext cx="8582891" cy="523220"/>
          </a:xfrm>
          <a:prstGeom prst="rect">
            <a:avLst/>
          </a:prstGeom>
          <a:noFill/>
        </p:spPr>
        <p:txBody>
          <a:bodyPr wrap="square" rtlCol="0">
            <a:spAutoFit/>
          </a:bodyPr>
          <a:lstStyle/>
          <a:p>
            <a:pPr algn="r"/>
            <a:r>
              <a:rPr lang="ar-IQ" dirty="0"/>
              <a:t>يُعدّ شحن الأمونيا أسهل من نقل الطاقة الكهربائية إلى الشاطئ. وبمجرد وصولها إلى الشاطئ، يمكن استخدام الأمونيا كسماد أو تحويلها مرة أخرى إلى طاقة باستخدام خلايا الوقود.</a:t>
            </a:r>
            <a:endParaRPr lang="en-US" dirty="0"/>
          </a:p>
        </p:txBody>
      </p:sp>
    </p:spTree>
    <p:extLst>
      <p:ext uri="{BB962C8B-B14F-4D97-AF65-F5344CB8AC3E}">
        <p14:creationId xmlns:p14="http://schemas.microsoft.com/office/powerpoint/2010/main" val="928850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6636" y="450273"/>
            <a:ext cx="7772400" cy="3539430"/>
          </a:xfrm>
          <a:prstGeom prst="rect">
            <a:avLst/>
          </a:prstGeom>
          <a:noFill/>
        </p:spPr>
        <p:txBody>
          <a:bodyPr wrap="square" rtlCol="0">
            <a:spAutoFit/>
          </a:bodyPr>
          <a:lstStyle/>
          <a:p>
            <a:pPr algn="r"/>
            <a:r>
              <a:rPr lang="ar-IQ" sz="2800" dirty="0" smtClean="0"/>
              <a:t>المقدمه</a:t>
            </a:r>
          </a:p>
          <a:p>
            <a:pPr algn="r"/>
            <a:endParaRPr lang="ar-IQ" dirty="0"/>
          </a:p>
          <a:p>
            <a:pPr algn="r"/>
            <a:r>
              <a:rPr lang="ar-IQ" dirty="0"/>
              <a:t>إن مصدر الطاقة المتجددة الأكثر وفرة على كوكبنا هو الإشعاع الشمسي</a:t>
            </a:r>
            <a:r>
              <a:rPr lang="ar-IQ" dirty="0" smtClean="0"/>
              <a:t>: 170000 تيرا واط يصل الى الارض.</a:t>
            </a:r>
            <a:endParaRPr lang="en-US" dirty="0" smtClean="0"/>
          </a:p>
          <a:p>
            <a:pPr algn="r"/>
            <a:r>
              <a:rPr lang="ar-IQ" dirty="0"/>
              <a:t>يعد حصاد هذه الطاقة أمرًا صعبًا بسبب طبيعتها المخففة وغير المنتظمة. إننا بحاجة إلى مساحات كبيرة للتجميع وقدرات تخزين كبيرة، وهما متطلبان توفرهما المحيطات الاستوائية</a:t>
            </a:r>
            <a:r>
              <a:rPr lang="ar-IQ" dirty="0" smtClean="0"/>
              <a:t>. حيث ان المحيطات تغطي 71% من </a:t>
            </a:r>
            <a:r>
              <a:rPr lang="ar-IQ" dirty="0"/>
              <a:t>سطج الارض. في المناطق الاستوائية، تمتص أشعة الشمس وتسخن الطبقات العليا منها إلى حوالي 25 درجة مئوية. تتدفق المياه السطحية الدافئة من الحزام الاستوائي نحو القطبين، مما يؤدي إلى ذوبان الجليد في القطب الشمالي والقطب الجنوبي. وتعود المياه الباردة الناتجة إلى خط الاستواء على عمق كبير لتكمل عملية التحلل الحراري الكوكبي الضخم</a:t>
            </a:r>
            <a:r>
              <a:rPr lang="ar-IQ" dirty="0" smtClean="0"/>
              <a:t>.</a:t>
            </a:r>
            <a:endParaRPr lang="en-US" dirty="0" smtClean="0"/>
          </a:p>
          <a:p>
            <a:pPr algn="r"/>
            <a:endParaRPr lang="en-US" dirty="0"/>
          </a:p>
          <a:p>
            <a:pPr algn="r"/>
            <a:r>
              <a:rPr lang="ar-IQ" dirty="0"/>
              <a:t>الطاقة المتضمنة هائلة. على سبيل المثال، يبلغ معدل تدفق تيار </a:t>
            </a:r>
            <a:r>
              <a:rPr lang="ar-IQ" dirty="0" smtClean="0"/>
              <a:t>الخليج                                          </a:t>
            </a:r>
            <a:r>
              <a:rPr lang="ar-IQ" dirty="0"/>
              <a:t>أي أكثر دفئًا بحوالي ٢٠ كلفن من الطبقات السحيقة</a:t>
            </a:r>
            <a:r>
              <a:rPr lang="ar-IQ" dirty="0" smtClean="0"/>
              <a:t>.</a:t>
            </a:r>
          </a:p>
          <a:p>
            <a:pPr algn="r"/>
            <a:r>
              <a:rPr lang="ar-IQ" dirty="0"/>
              <a:t>محرك حراري يستخدم هذه الكمية الكبيرة من الماء ويستخدم كمصرف حراري لقاع المحيط البارد، سيتعامل مع تدفق حراري قدره</a:t>
            </a:r>
            <a:endParaRPr lang="en-US" dirty="0" smtClean="0"/>
          </a:p>
          <a:p>
            <a:pPr algn="r"/>
            <a:endParaRPr lang="en-US" dirty="0"/>
          </a:p>
          <a:p>
            <a:pPr algn="r"/>
            <a:r>
              <a:rPr lang="en-US" dirty="0" smtClean="0"/>
              <a:t>   </a:t>
            </a:r>
            <a:endParaRPr lang="ar-IQ" dirty="0" smtClean="0"/>
          </a:p>
          <a:p>
            <a:pPr algn="r"/>
            <a:endParaRPr lang="en-US" dirty="0"/>
          </a:p>
        </p:txBody>
      </p:sp>
      <p:pic>
        <p:nvPicPr>
          <p:cNvPr id="5" name="Picture 4"/>
          <p:cNvPicPr>
            <a:picLocks noChangeAspect="1"/>
          </p:cNvPicPr>
          <p:nvPr/>
        </p:nvPicPr>
        <p:blipFill>
          <a:blip r:embed="rId2"/>
          <a:stretch>
            <a:fillRect/>
          </a:stretch>
        </p:blipFill>
        <p:spPr>
          <a:xfrm>
            <a:off x="2696211" y="2610808"/>
            <a:ext cx="1841152" cy="268247"/>
          </a:xfrm>
          <a:prstGeom prst="rect">
            <a:avLst/>
          </a:prstGeom>
        </p:spPr>
      </p:pic>
      <p:pic>
        <p:nvPicPr>
          <p:cNvPr id="6" name="Picture 5"/>
          <p:cNvPicPr>
            <a:picLocks noChangeAspect="1"/>
          </p:cNvPicPr>
          <p:nvPr/>
        </p:nvPicPr>
        <p:blipFill>
          <a:blip r:embed="rId3"/>
          <a:stretch>
            <a:fillRect/>
          </a:stretch>
        </p:blipFill>
        <p:spPr>
          <a:xfrm>
            <a:off x="796636" y="3068183"/>
            <a:ext cx="432150" cy="226333"/>
          </a:xfrm>
          <a:prstGeom prst="rect">
            <a:avLst/>
          </a:prstGeom>
        </p:spPr>
      </p:pic>
      <p:pic>
        <p:nvPicPr>
          <p:cNvPr id="11" name="Picture 10"/>
          <p:cNvPicPr>
            <a:picLocks noChangeAspect="1"/>
          </p:cNvPicPr>
          <p:nvPr/>
        </p:nvPicPr>
        <p:blipFill>
          <a:blip r:embed="rId4"/>
          <a:stretch>
            <a:fillRect/>
          </a:stretch>
        </p:blipFill>
        <p:spPr>
          <a:xfrm>
            <a:off x="3897248" y="3593467"/>
            <a:ext cx="945937" cy="479770"/>
          </a:xfrm>
          <a:prstGeom prst="rect">
            <a:avLst/>
          </a:prstGeom>
        </p:spPr>
      </p:pic>
      <p:pic>
        <p:nvPicPr>
          <p:cNvPr id="12" name="Picture 11"/>
          <p:cNvPicPr>
            <a:picLocks noChangeAspect="1"/>
          </p:cNvPicPr>
          <p:nvPr/>
        </p:nvPicPr>
        <p:blipFill>
          <a:blip r:embed="rId5"/>
          <a:stretch>
            <a:fillRect/>
          </a:stretch>
        </p:blipFill>
        <p:spPr>
          <a:xfrm>
            <a:off x="4156494" y="3946945"/>
            <a:ext cx="286537" cy="426757"/>
          </a:xfrm>
          <a:prstGeom prst="rect">
            <a:avLst/>
          </a:prstGeom>
        </p:spPr>
      </p:pic>
      <p:pic>
        <p:nvPicPr>
          <p:cNvPr id="13" name="Picture 12"/>
          <p:cNvPicPr>
            <a:picLocks noChangeAspect="1"/>
          </p:cNvPicPr>
          <p:nvPr/>
        </p:nvPicPr>
        <p:blipFill>
          <a:blip r:embed="rId6"/>
          <a:stretch>
            <a:fillRect/>
          </a:stretch>
        </p:blipFill>
        <p:spPr>
          <a:xfrm rot="995109">
            <a:off x="3618172" y="3802645"/>
            <a:ext cx="288070" cy="438809"/>
          </a:xfrm>
          <a:prstGeom prst="rect">
            <a:avLst/>
          </a:prstGeom>
        </p:spPr>
      </p:pic>
      <p:pic>
        <p:nvPicPr>
          <p:cNvPr id="14" name="Picture 13"/>
          <p:cNvPicPr>
            <a:picLocks noChangeAspect="1"/>
          </p:cNvPicPr>
          <p:nvPr/>
        </p:nvPicPr>
        <p:blipFill>
          <a:blip r:embed="rId7"/>
          <a:stretch>
            <a:fillRect/>
          </a:stretch>
        </p:blipFill>
        <p:spPr>
          <a:xfrm rot="21051058">
            <a:off x="4641272" y="3747940"/>
            <a:ext cx="524301" cy="475529"/>
          </a:xfrm>
          <a:prstGeom prst="rect">
            <a:avLst/>
          </a:prstGeom>
        </p:spPr>
      </p:pic>
      <p:sp>
        <p:nvSpPr>
          <p:cNvPr id="15" name="TextBox 14"/>
          <p:cNvSpPr txBox="1"/>
          <p:nvPr/>
        </p:nvSpPr>
        <p:spPr>
          <a:xfrm>
            <a:off x="2583358" y="3985298"/>
            <a:ext cx="1033429" cy="523220"/>
          </a:xfrm>
          <a:prstGeom prst="rect">
            <a:avLst/>
          </a:prstGeom>
          <a:noFill/>
        </p:spPr>
        <p:txBody>
          <a:bodyPr wrap="square" rtlCol="0">
            <a:spAutoFit/>
          </a:bodyPr>
          <a:lstStyle/>
          <a:p>
            <a:r>
              <a:rPr lang="ar-IQ" dirty="0"/>
              <a:t>هو الفرق في درجة الحرارة</a:t>
            </a:r>
            <a:endParaRPr lang="en-US" dirty="0"/>
          </a:p>
        </p:txBody>
      </p:sp>
      <p:sp>
        <p:nvSpPr>
          <p:cNvPr id="16" name="TextBox 15"/>
          <p:cNvSpPr txBox="1"/>
          <p:nvPr/>
        </p:nvSpPr>
        <p:spPr>
          <a:xfrm>
            <a:off x="3699164" y="4373702"/>
            <a:ext cx="1336963" cy="307777"/>
          </a:xfrm>
          <a:prstGeom prst="rect">
            <a:avLst/>
          </a:prstGeom>
          <a:noFill/>
        </p:spPr>
        <p:txBody>
          <a:bodyPr wrap="square" rtlCol="0">
            <a:spAutoFit/>
          </a:bodyPr>
          <a:lstStyle/>
          <a:p>
            <a:pPr algn="r"/>
            <a:r>
              <a:rPr lang="ar-IQ" dirty="0"/>
              <a:t>السعة الحرارية للماء</a:t>
            </a:r>
            <a:endParaRPr lang="en-US" dirty="0"/>
          </a:p>
        </p:txBody>
      </p:sp>
      <p:pic>
        <p:nvPicPr>
          <p:cNvPr id="17" name="Picture 16"/>
          <p:cNvPicPr>
            <a:picLocks noChangeAspect="1"/>
          </p:cNvPicPr>
          <p:nvPr/>
        </p:nvPicPr>
        <p:blipFill>
          <a:blip r:embed="rId8"/>
          <a:stretch>
            <a:fillRect/>
          </a:stretch>
        </p:blipFill>
        <p:spPr>
          <a:xfrm>
            <a:off x="3616787" y="4751441"/>
            <a:ext cx="1470600" cy="213400"/>
          </a:xfrm>
          <a:prstGeom prst="rect">
            <a:avLst/>
          </a:prstGeom>
        </p:spPr>
      </p:pic>
      <p:sp>
        <p:nvSpPr>
          <p:cNvPr id="18" name="TextBox 17"/>
          <p:cNvSpPr txBox="1"/>
          <p:nvPr/>
        </p:nvSpPr>
        <p:spPr>
          <a:xfrm>
            <a:off x="5078219" y="3972027"/>
            <a:ext cx="949037" cy="307777"/>
          </a:xfrm>
          <a:prstGeom prst="rect">
            <a:avLst/>
          </a:prstGeom>
          <a:noFill/>
        </p:spPr>
        <p:txBody>
          <a:bodyPr wrap="square" rtlCol="0">
            <a:spAutoFit/>
          </a:bodyPr>
          <a:lstStyle/>
          <a:p>
            <a:pPr algn="r"/>
            <a:r>
              <a:rPr lang="ar-IQ" dirty="0"/>
              <a:t>معدل التدفق</a:t>
            </a:r>
            <a:endParaRPr lang="en-US" dirty="0"/>
          </a:p>
        </p:txBody>
      </p:sp>
    </p:spTree>
    <p:extLst>
      <p:ext uri="{BB962C8B-B14F-4D97-AF65-F5344CB8AC3E}">
        <p14:creationId xmlns:p14="http://schemas.microsoft.com/office/powerpoint/2010/main" val="3445527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48692" y="81064"/>
            <a:ext cx="4958660" cy="2285822"/>
          </a:xfrm>
          <a:prstGeom prst="rect">
            <a:avLst/>
          </a:prstGeom>
        </p:spPr>
      </p:pic>
      <p:sp>
        <p:nvSpPr>
          <p:cNvPr id="3" name="TextBox 2"/>
          <p:cNvSpPr txBox="1"/>
          <p:nvPr/>
        </p:nvSpPr>
        <p:spPr>
          <a:xfrm>
            <a:off x="1052945" y="2431473"/>
            <a:ext cx="7038110" cy="1384995"/>
          </a:xfrm>
          <a:prstGeom prst="rect">
            <a:avLst/>
          </a:prstGeom>
          <a:noFill/>
        </p:spPr>
        <p:txBody>
          <a:bodyPr wrap="square" rtlCol="0">
            <a:spAutoFit/>
          </a:bodyPr>
          <a:lstStyle/>
          <a:p>
            <a:pPr algn="r"/>
            <a:r>
              <a:rPr lang="ar-IQ" dirty="0"/>
              <a:t>يظهر نموذجًا لدرجات الحرارة النموذجية للمحيط الاستوائي</a:t>
            </a:r>
            <a:r>
              <a:rPr lang="ar-IQ" dirty="0" smtClean="0"/>
              <a:t>.</a:t>
            </a:r>
            <a:endParaRPr lang="en-US" dirty="0" smtClean="0"/>
          </a:p>
          <a:p>
            <a:pPr algn="r"/>
            <a:r>
              <a:rPr lang="ar-IQ" dirty="0"/>
              <a:t>بالنسبة لأول 50 مترًا أو نحو ذلك بالقرب من السطح، تحافظ الاضطرابات على درجة حرارة موحدة عند حوالي 25 درجة مئوية. ثم تنخفض الحرارة بسرعة لتصل إلى 4 أو 5 درجات مئوية في الأماكن العميقة. تختلف الملامح من مكان إلى آخر، وكذلك حسب المواسم</a:t>
            </a:r>
            <a:r>
              <a:rPr lang="ar-IQ" dirty="0" smtClean="0"/>
              <a:t>.</a:t>
            </a:r>
            <a:endParaRPr lang="en-US" dirty="0" smtClean="0"/>
          </a:p>
          <a:p>
            <a:pPr algn="r"/>
            <a:r>
              <a:rPr lang="ar-IQ" dirty="0"/>
              <a:t>من الأسهل العثور على مياه سطحية دافئة مقارنة بمياه </a:t>
            </a:r>
            <a:r>
              <a:rPr lang="ar-IQ" dirty="0" smtClean="0"/>
              <a:t>اعماق </a:t>
            </a:r>
            <a:r>
              <a:rPr lang="ar-IQ" dirty="0"/>
              <a:t>باردة بدرجة كافية، والتي لا تتوفر بسهولة في مناطق الجرف القاري. ويحد هذا من المواقع المحتملة لإنشاء محولات الطاقة الحرارية للمحيطات.</a:t>
            </a:r>
            <a:r>
              <a:rPr lang="en-US" dirty="0" smtClean="0"/>
              <a:t> </a:t>
            </a:r>
            <a:endParaRPr lang="en-US" dirty="0"/>
          </a:p>
        </p:txBody>
      </p:sp>
    </p:spTree>
    <p:extLst>
      <p:ext uri="{BB962C8B-B14F-4D97-AF65-F5344CB8AC3E}">
        <p14:creationId xmlns:p14="http://schemas.microsoft.com/office/powerpoint/2010/main" val="3624974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0709" y="193965"/>
            <a:ext cx="5798128" cy="861774"/>
          </a:xfrm>
          <a:prstGeom prst="rect">
            <a:avLst/>
          </a:prstGeom>
          <a:noFill/>
        </p:spPr>
        <p:txBody>
          <a:bodyPr wrap="square" rtlCol="0">
            <a:spAutoFit/>
          </a:bodyPr>
          <a:lstStyle/>
          <a:p>
            <a:pPr algn="r"/>
            <a:r>
              <a:rPr lang="en-GB" sz="1800" b="1" dirty="0" smtClean="0">
                <a:effectLst>
                  <a:outerShdw blurRad="38100" dist="38100" dir="2700000" algn="tl">
                    <a:srgbClr val="000000">
                      <a:alpha val="43137"/>
                    </a:srgbClr>
                  </a:outerShdw>
                </a:effectLst>
              </a:rPr>
              <a:t>Ocean </a:t>
            </a:r>
            <a:r>
              <a:rPr lang="en-GB" sz="1800" b="1" dirty="0">
                <a:effectLst>
                  <a:outerShdw blurRad="38100" dist="38100" dir="2700000" algn="tl">
                    <a:srgbClr val="000000">
                      <a:alpha val="43137"/>
                    </a:srgbClr>
                  </a:outerShdw>
                </a:effectLst>
              </a:rPr>
              <a:t>Thermal Energy Conversion (OTEC</a:t>
            </a:r>
            <a:r>
              <a:rPr lang="en-GB" sz="1800" b="1" dirty="0" smtClean="0">
                <a:effectLst>
                  <a:outerShdw blurRad="38100" dist="38100" dir="2700000" algn="tl">
                    <a:srgbClr val="000000">
                      <a:alpha val="43137"/>
                    </a:srgbClr>
                  </a:outerShdw>
                </a:effectLst>
              </a:rPr>
              <a:t>)</a:t>
            </a:r>
            <a:endParaRPr lang="ar-IQ" sz="1800" b="1" dirty="0" smtClean="0">
              <a:effectLst>
                <a:outerShdw blurRad="38100" dist="38100" dir="2700000" algn="tl">
                  <a:srgbClr val="000000">
                    <a:alpha val="43137"/>
                  </a:srgbClr>
                </a:outerShdw>
              </a:effectLst>
            </a:endParaRPr>
          </a:p>
          <a:p>
            <a:pPr algn="ctr"/>
            <a:r>
              <a:rPr lang="ar-IQ" sz="1800" b="1" dirty="0"/>
              <a:t>تحويل الطاقة الحرارية للمحيطات</a:t>
            </a:r>
            <a:endParaRPr lang="en-US" sz="1800" b="1" dirty="0" smtClean="0">
              <a:effectLst>
                <a:outerShdw blurRad="38100" dist="38100" dir="2700000" algn="tl">
                  <a:srgbClr val="000000">
                    <a:alpha val="43137"/>
                  </a:srgbClr>
                </a:outerShdw>
              </a:effectLst>
            </a:endParaRPr>
          </a:p>
          <a:p>
            <a:pPr algn="r"/>
            <a:endParaRPr lang="en-US" dirty="0"/>
          </a:p>
        </p:txBody>
      </p:sp>
      <p:sp>
        <p:nvSpPr>
          <p:cNvPr id="4" name="TextBox 3"/>
          <p:cNvSpPr txBox="1"/>
          <p:nvPr/>
        </p:nvSpPr>
        <p:spPr>
          <a:xfrm>
            <a:off x="103909" y="762512"/>
            <a:ext cx="8769927" cy="2031325"/>
          </a:xfrm>
          <a:prstGeom prst="rect">
            <a:avLst/>
          </a:prstGeom>
          <a:noFill/>
        </p:spPr>
        <p:txBody>
          <a:bodyPr wrap="square" rtlCol="0">
            <a:spAutoFit/>
          </a:bodyPr>
          <a:lstStyle/>
          <a:p>
            <a:r>
              <a:rPr lang="en-US" dirty="0"/>
              <a:t>OTEC </a:t>
            </a:r>
            <a:r>
              <a:rPr lang="en-US" dirty="0" smtClean="0"/>
              <a:t>Configurations</a:t>
            </a:r>
          </a:p>
          <a:p>
            <a:pPr algn="r"/>
            <a:r>
              <a:rPr lang="ar-IQ" dirty="0" smtClean="0"/>
              <a:t>تم </a:t>
            </a:r>
            <a:r>
              <a:rPr lang="ar-IQ" dirty="0"/>
              <a:t>اقتراح تكوينين أساسيين </a:t>
            </a:r>
            <a:r>
              <a:rPr lang="ar-IQ" dirty="0" smtClean="0"/>
              <a:t>ل</a:t>
            </a:r>
            <a:endParaRPr lang="en-US" dirty="0" smtClean="0"/>
          </a:p>
          <a:p>
            <a:pPr algn="r"/>
            <a:r>
              <a:rPr lang="ar-IQ" dirty="0"/>
              <a:t>أولئك الذين يستخدمون التوربينات الهيدروليكية</a:t>
            </a:r>
            <a:r>
              <a:rPr lang="ar-IQ" dirty="0" smtClean="0"/>
              <a:t>،</a:t>
            </a:r>
          </a:p>
          <a:p>
            <a:pPr algn="r"/>
            <a:r>
              <a:rPr lang="ar-IQ" dirty="0"/>
              <a:t>أولئك الذين يستخدمون توربينات </a:t>
            </a:r>
            <a:r>
              <a:rPr lang="ar-IQ" dirty="0" smtClean="0"/>
              <a:t>البخار.</a:t>
            </a:r>
            <a:endParaRPr lang="en-US" dirty="0" smtClean="0"/>
          </a:p>
          <a:p>
            <a:pPr algn="r"/>
            <a:endParaRPr lang="en-US" dirty="0"/>
          </a:p>
          <a:p>
            <a:pPr algn="r"/>
            <a:r>
              <a:rPr lang="ar-IQ" dirty="0"/>
              <a:t>الطريقة الأولى تستخدم الفرق في درجات الحرارة بين المياه السطحية والقاعية لإنشاء رأس هيدروليكي يدير توربينات المياه التقليدية. ومن بين مزايا هذا الاقتراح عدم وجود مبادلات حرارية</a:t>
            </a:r>
            <a:r>
              <a:rPr lang="ar-IQ" dirty="0" smtClean="0"/>
              <a:t>.</a:t>
            </a:r>
          </a:p>
          <a:p>
            <a:pPr algn="r"/>
            <a:r>
              <a:rPr lang="ar-IQ" dirty="0"/>
              <a:t>خذ في الاعتبار علبة نصف كروية كما هو موضح في الجانب الأيسر من الشكل 4.2.</a:t>
            </a:r>
            <a:endParaRPr lang="ar-IQ" dirty="0" smtClean="0"/>
          </a:p>
          <a:p>
            <a:pPr algn="r"/>
            <a:endParaRPr lang="en-US" dirty="0"/>
          </a:p>
        </p:txBody>
      </p:sp>
      <p:pic>
        <p:nvPicPr>
          <p:cNvPr id="5" name="Picture 4"/>
          <p:cNvPicPr>
            <a:picLocks noChangeAspect="1"/>
          </p:cNvPicPr>
          <p:nvPr/>
        </p:nvPicPr>
        <p:blipFill>
          <a:blip r:embed="rId2"/>
          <a:stretch>
            <a:fillRect/>
          </a:stretch>
        </p:blipFill>
        <p:spPr>
          <a:xfrm>
            <a:off x="6490854" y="955964"/>
            <a:ext cx="609600" cy="266700"/>
          </a:xfrm>
          <a:prstGeom prst="rect">
            <a:avLst/>
          </a:prstGeom>
        </p:spPr>
      </p:pic>
      <p:pic>
        <p:nvPicPr>
          <p:cNvPr id="6" name="Picture 5"/>
          <p:cNvPicPr>
            <a:picLocks noChangeAspect="1"/>
          </p:cNvPicPr>
          <p:nvPr/>
        </p:nvPicPr>
        <p:blipFill>
          <a:blip r:embed="rId3"/>
          <a:stretch>
            <a:fillRect/>
          </a:stretch>
        </p:blipFill>
        <p:spPr>
          <a:xfrm>
            <a:off x="2364643" y="2676073"/>
            <a:ext cx="4368667" cy="2349663"/>
          </a:xfrm>
          <a:prstGeom prst="rect">
            <a:avLst/>
          </a:prstGeom>
        </p:spPr>
      </p:pic>
    </p:spTree>
    <p:extLst>
      <p:ext uri="{BB962C8B-B14F-4D97-AF65-F5344CB8AC3E}">
        <p14:creationId xmlns:p14="http://schemas.microsoft.com/office/powerpoint/2010/main" val="4032235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5582" y="290945"/>
            <a:ext cx="8243454" cy="2677656"/>
          </a:xfrm>
          <a:prstGeom prst="rect">
            <a:avLst/>
          </a:prstGeom>
          <a:noFill/>
        </p:spPr>
        <p:txBody>
          <a:bodyPr wrap="square" rtlCol="0">
            <a:spAutoFit/>
          </a:bodyPr>
          <a:lstStyle/>
          <a:p>
            <a:pPr algn="r"/>
            <a:r>
              <a:rPr lang="ar-IQ" dirty="0"/>
              <a:t>ولزيادة الرأس الهيدروليكي، اقترح زينر وفيتكوفيتش (1975) الترتيب الموضح في الشكل 4.2 (يمين). تبدأ المياه السطحية الدافئة التي يتم إدخالها إلى القبة المفرغة جزئيًا بالغليان. ويتكثف البخار الناتج على سطح يشبه القمع ويغلق أحد الأسطوانتين المتحدة المركز في وسط القبة</a:t>
            </a:r>
            <a:r>
              <a:rPr lang="ar-IQ" dirty="0" smtClean="0"/>
              <a:t>.</a:t>
            </a:r>
          </a:p>
          <a:p>
            <a:pPr algn="r"/>
            <a:r>
              <a:rPr lang="ar-IQ" dirty="0"/>
              <a:t>تستقبل هذه الأسطوانة الماء البارد الذي يتم ضخه من أعماق المحيط، مما يؤدي إلى تبريد سطح تكثيف البخار. تتدفق المياه المكثفة المجمعة بعد ذلك إلى الأنبوب المركزي مما يؤدي إلى إنشاء رأس يحرك التوربين. يتم تعزيز كفاءة الجهاز بشكل كبير من خلال الرغوة التي تساعد في رفع السائل</a:t>
            </a:r>
            <a:r>
              <a:rPr lang="ar-IQ" dirty="0" smtClean="0"/>
              <a:t>.</a:t>
            </a:r>
          </a:p>
          <a:p>
            <a:pPr algn="r"/>
            <a:r>
              <a:rPr lang="ar-IQ" dirty="0"/>
              <a:t>تم تطوير تحويل الطاقة الحرارية للمحيطات في ثمانينيات القرن العشرين من نوع التوربينات البخارية</a:t>
            </a:r>
            <a:endParaRPr lang="ar-IQ" dirty="0" smtClean="0"/>
          </a:p>
          <a:p>
            <a:pPr algn="r"/>
            <a:r>
              <a:rPr lang="ar-IQ" dirty="0"/>
              <a:t>ويمكنهم استخدام دورات مفتوحة (الشكلان 4.3أ و ب)، أو دورات مغلقة (الشكل 4.3ج)، أو دورات هجينة (الشكل 4.3د</a:t>
            </a:r>
            <a:r>
              <a:rPr lang="ar-IQ" dirty="0" smtClean="0"/>
              <a:t>).</a:t>
            </a:r>
          </a:p>
          <a:p>
            <a:pPr algn="r"/>
            <a:endParaRPr lang="ar-IQ" dirty="0"/>
          </a:p>
          <a:p>
            <a:pPr algn="r"/>
            <a:r>
              <a:rPr lang="ar-IQ" dirty="0"/>
              <a:t>تتجنب الدورة المفتوحة المبادلات الحرارية (أو، إذا كانت هناك رغبة في الحصول على مياه عذبة، فإنها تتطلب مبادل حراري واحد فقط</a:t>
            </a:r>
            <a:r>
              <a:rPr lang="ar-IQ" dirty="0" smtClean="0"/>
              <a:t>).</a:t>
            </a:r>
          </a:p>
          <a:p>
            <a:pPr algn="r"/>
            <a:r>
              <a:rPr lang="ar-IQ" dirty="0"/>
              <a:t>ومع ذلك، فإن الضغط المنخفض للبخار الناتج يتطلب توربينات ذات قطر كبير للغاية. يتم التغلب على هذه الصعوبة باستخدام دورة مغلقة (أو هجينة) مع الأمونيا كسائل عامل. تم إنجاز معظم العمل على تكوين الدورة المغلقة، والذي يعتبر أكثر اقتصادا. ومع ذلك، قد يتبين أن تكاليف النسختين متقاربة.</a:t>
            </a:r>
            <a:r>
              <a:rPr lang="en-US" dirty="0" smtClean="0"/>
              <a:t>  </a:t>
            </a:r>
            <a:endParaRPr lang="en-US" dirty="0"/>
          </a:p>
        </p:txBody>
      </p:sp>
    </p:spTree>
    <p:extLst>
      <p:ext uri="{BB962C8B-B14F-4D97-AF65-F5344CB8AC3E}">
        <p14:creationId xmlns:p14="http://schemas.microsoft.com/office/powerpoint/2010/main" val="24968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30927" y="59592"/>
            <a:ext cx="5624548" cy="5083908"/>
          </a:xfrm>
          <a:prstGeom prst="rect">
            <a:avLst/>
          </a:prstGeom>
        </p:spPr>
      </p:pic>
      <p:sp>
        <p:nvSpPr>
          <p:cNvPr id="3" name="TextBox 2"/>
          <p:cNvSpPr txBox="1"/>
          <p:nvPr/>
        </p:nvSpPr>
        <p:spPr>
          <a:xfrm>
            <a:off x="543791" y="644236"/>
            <a:ext cx="1787236" cy="461665"/>
          </a:xfrm>
          <a:prstGeom prst="rect">
            <a:avLst/>
          </a:prstGeom>
          <a:noFill/>
        </p:spPr>
        <p:txBody>
          <a:bodyPr wrap="square" rtlCol="0">
            <a:spAutoFit/>
          </a:bodyPr>
          <a:lstStyle/>
          <a:p>
            <a:pPr algn="r"/>
            <a:r>
              <a:rPr lang="ar-IQ" sz="2400" b="1" dirty="0"/>
              <a:t>دورات مفتوحة</a:t>
            </a:r>
            <a:endParaRPr lang="en-US" sz="2400" b="1" dirty="0"/>
          </a:p>
        </p:txBody>
      </p:sp>
      <p:sp>
        <p:nvSpPr>
          <p:cNvPr id="4" name="TextBox 3"/>
          <p:cNvSpPr txBox="1"/>
          <p:nvPr/>
        </p:nvSpPr>
        <p:spPr>
          <a:xfrm>
            <a:off x="671945" y="2022761"/>
            <a:ext cx="1530928" cy="461665"/>
          </a:xfrm>
          <a:prstGeom prst="rect">
            <a:avLst/>
          </a:prstGeom>
          <a:noFill/>
        </p:spPr>
        <p:txBody>
          <a:bodyPr wrap="square" rtlCol="0">
            <a:spAutoFit/>
          </a:bodyPr>
          <a:lstStyle/>
          <a:p>
            <a:pPr algn="r"/>
            <a:r>
              <a:rPr lang="ar-IQ" sz="2400" b="1" dirty="0"/>
              <a:t>دورات مغلقة</a:t>
            </a:r>
            <a:endParaRPr lang="en-US" sz="2400" b="1" dirty="0"/>
          </a:p>
        </p:txBody>
      </p:sp>
      <p:sp>
        <p:nvSpPr>
          <p:cNvPr id="5" name="TextBox 4"/>
          <p:cNvSpPr txBox="1"/>
          <p:nvPr/>
        </p:nvSpPr>
        <p:spPr>
          <a:xfrm>
            <a:off x="426496" y="3075711"/>
            <a:ext cx="1776378" cy="461665"/>
          </a:xfrm>
          <a:prstGeom prst="rect">
            <a:avLst/>
          </a:prstGeom>
          <a:noFill/>
        </p:spPr>
        <p:txBody>
          <a:bodyPr wrap="square" rtlCol="0">
            <a:spAutoFit/>
          </a:bodyPr>
          <a:lstStyle/>
          <a:p>
            <a:pPr algn="r"/>
            <a:r>
              <a:rPr lang="ar-IQ" sz="2400" b="1" dirty="0"/>
              <a:t>دورات هجينة</a:t>
            </a:r>
            <a:endParaRPr lang="en-US" sz="2400" b="1" dirty="0"/>
          </a:p>
        </p:txBody>
      </p:sp>
    </p:spTree>
    <p:extLst>
      <p:ext uri="{BB962C8B-B14F-4D97-AF65-F5344CB8AC3E}">
        <p14:creationId xmlns:p14="http://schemas.microsoft.com/office/powerpoint/2010/main" val="2198014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2727" y="187036"/>
            <a:ext cx="7973291" cy="677108"/>
          </a:xfrm>
          <a:prstGeom prst="rect">
            <a:avLst/>
          </a:prstGeom>
          <a:noFill/>
        </p:spPr>
        <p:txBody>
          <a:bodyPr wrap="square" rtlCol="0">
            <a:spAutoFit/>
          </a:bodyPr>
          <a:lstStyle/>
          <a:p>
            <a:pPr algn="r"/>
            <a:r>
              <a:rPr lang="ar-IQ" sz="2400" dirty="0" smtClean="0"/>
              <a:t>التوربينات</a:t>
            </a:r>
          </a:p>
          <a:p>
            <a:pPr algn="r"/>
            <a:r>
              <a:rPr lang="ar-IQ" dirty="0"/>
              <a:t>يُولّد التوربين طاقة ميكانيكية من فرق الضغط. عادةً، تُحدَّد حالة الغاز عند المدخل وضغطه عند العادم.</a:t>
            </a:r>
            <a:endParaRPr lang="en-US" dirty="0"/>
          </a:p>
        </p:txBody>
      </p:sp>
      <p:pic>
        <p:nvPicPr>
          <p:cNvPr id="3" name="Picture 2"/>
          <p:cNvPicPr>
            <a:picLocks noChangeAspect="1"/>
          </p:cNvPicPr>
          <p:nvPr/>
        </p:nvPicPr>
        <p:blipFill>
          <a:blip r:embed="rId2"/>
          <a:stretch>
            <a:fillRect/>
          </a:stretch>
        </p:blipFill>
        <p:spPr>
          <a:xfrm>
            <a:off x="1423606" y="1219200"/>
            <a:ext cx="7162696" cy="2732181"/>
          </a:xfrm>
          <a:prstGeom prst="rect">
            <a:avLst/>
          </a:prstGeom>
        </p:spPr>
      </p:pic>
    </p:spTree>
    <p:extLst>
      <p:ext uri="{BB962C8B-B14F-4D97-AF65-F5344CB8AC3E}">
        <p14:creationId xmlns:p14="http://schemas.microsoft.com/office/powerpoint/2010/main" val="281969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4164" y="32569"/>
            <a:ext cx="5666509" cy="4980933"/>
          </a:xfrm>
          <a:prstGeom prst="rect">
            <a:avLst/>
          </a:prstGeom>
        </p:spPr>
      </p:pic>
    </p:spTree>
    <p:extLst>
      <p:ext uri="{BB962C8B-B14F-4D97-AF65-F5344CB8AC3E}">
        <p14:creationId xmlns:p14="http://schemas.microsoft.com/office/powerpoint/2010/main" val="876563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64324" y="915416"/>
            <a:ext cx="6262951" cy="2703067"/>
          </a:xfrm>
          <a:prstGeom prst="rect">
            <a:avLst/>
          </a:prstGeom>
        </p:spPr>
      </p:pic>
    </p:spTree>
    <p:extLst>
      <p:ext uri="{BB962C8B-B14F-4D97-AF65-F5344CB8AC3E}">
        <p14:creationId xmlns:p14="http://schemas.microsoft.com/office/powerpoint/2010/main" val="161005146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9694</TotalTime>
  <Words>1411</Words>
  <Application>Microsoft Office PowerPoint</Application>
  <PresentationFormat>On-screen Show (16:9)</PresentationFormat>
  <Paragraphs>69</Paragraphs>
  <Slides>18</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18</vt:i4>
      </vt:variant>
    </vt:vector>
  </HeadingPairs>
  <TitlesOfParts>
    <vt:vector size="20" baseType="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Renewable Energy اساسيات الطاقة المتجددة</dc:title>
  <dc:creator>reshak</dc:creator>
  <cp:lastModifiedBy>reshak</cp:lastModifiedBy>
  <cp:revision>116</cp:revision>
  <dcterms:modified xsi:type="dcterms:W3CDTF">2025-12-12T09:29:21Z</dcterms:modified>
</cp:coreProperties>
</file>